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Lst>
  <p:notesMasterIdLst>
    <p:notesMasterId r:id="rId11"/>
  </p:notesMasterIdLst>
  <p:sldIdLst>
    <p:sldId id="256" r:id="rId2"/>
    <p:sldId id="257" r:id="rId3"/>
    <p:sldId id="258" r:id="rId4"/>
    <p:sldId id="259" r:id="rId5"/>
    <p:sldId id="263" r:id="rId6"/>
    <p:sldId id="260" r:id="rId7"/>
    <p:sldId id="264" r:id="rId8"/>
    <p:sldId id="261" r:id="rId9"/>
    <p:sldId id="262" r:id="rId1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803"/>
    <p:restoredTop sz="94855"/>
  </p:normalViewPr>
  <p:slideViewPr>
    <p:cSldViewPr snapToGrid="0">
      <p:cViewPr varScale="1">
        <p:scale>
          <a:sx n="129" d="100"/>
          <a:sy n="129" d="100"/>
        </p:scale>
        <p:origin x="15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image1.jpeg>
</file>

<file path=ppt/media/image2.png>
</file>

<file path=ppt/media/image3.png>
</file>

<file path=ppt/media/image4.png>
</file>

<file path=ppt/media/image5.pn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20332ed9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20332ed9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9f43f0a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9f43f0a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9f43f0a7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9f43f0a7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7583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9f43f0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9f43f0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4536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f43f0a7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f43f0a7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9f43f0a72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9f43f0a72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90626" y="1010210"/>
            <a:ext cx="7667244" cy="60512"/>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p:cNvSpPr/>
          <p:nvPr/>
        </p:nvSpPr>
        <p:spPr>
          <a:xfrm>
            <a:off x="690626" y="3224773"/>
            <a:ext cx="7667244" cy="60512"/>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Rectangle 8"/>
          <p:cNvSpPr/>
          <p:nvPr/>
        </p:nvSpPr>
        <p:spPr>
          <a:xfrm>
            <a:off x="690626" y="1113584"/>
            <a:ext cx="7667244" cy="2057400"/>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10" name="Group 9"/>
          <p:cNvGrpSpPr/>
          <p:nvPr/>
        </p:nvGrpSpPr>
        <p:grpSpPr>
          <a:xfrm>
            <a:off x="7236911" y="3051692"/>
            <a:ext cx="810678" cy="810677"/>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788670" y="1074167"/>
            <a:ext cx="7475220" cy="2276856"/>
          </a:xfrm>
        </p:spPr>
        <p:txBody>
          <a:bodyPr anchor="ctr">
            <a:noAutofit/>
          </a:bodyPr>
          <a:lstStyle>
            <a:lvl1pPr algn="l">
              <a:lnSpc>
                <a:spcPct val="85000"/>
              </a:lnSpc>
              <a:defRPr sz="5400" b="1" cap="none"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802386" y="3291840"/>
            <a:ext cx="5918454" cy="802386"/>
          </a:xfrm>
        </p:spPr>
        <p:txBody>
          <a:bodyPr>
            <a:normAutofit/>
          </a:bodyPr>
          <a:lstStyle>
            <a:lvl1pPr marL="0" indent="0" algn="l">
              <a:buNone/>
              <a:defRPr sz="1650">
                <a:solidFill>
                  <a:schemeClr val="tx1"/>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11/28/22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194550" y="3217001"/>
            <a:ext cx="895401" cy="480060"/>
          </a:xfrm>
        </p:spPr>
        <p:txBody>
          <a:bodyPr/>
          <a:lstStyle>
            <a:lvl1pPr>
              <a:defRPr sz="2100" b="1"/>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5962761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157CC2-0FC8-4686-B024-99790E0F5162}" type="datetimeFigureOut">
              <a:rPr lang="en-US" smtClean="0"/>
              <a:t>11/28/22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0621856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400050"/>
            <a:ext cx="1914525" cy="42291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00100" y="400050"/>
            <a:ext cx="5629275" cy="42291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11/28/22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7583050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4307235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533261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11/28/22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1967626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3688492"/>
            <a:ext cx="9144000" cy="1455008"/>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1625346" y="918972"/>
            <a:ext cx="6960870" cy="2640330"/>
          </a:xfrm>
        </p:spPr>
        <p:txBody>
          <a:bodyPr anchor="ctr">
            <a:normAutofit/>
          </a:bodyPr>
          <a:lstStyle>
            <a:lvl1pPr>
              <a:lnSpc>
                <a:spcPct val="85000"/>
              </a:lnSpc>
              <a:defRPr sz="5400" b="1"/>
            </a:lvl1pPr>
          </a:lstStyle>
          <a:p>
            <a:r>
              <a:rPr lang="en-US"/>
              <a:t>Click to edit Master title style</a:t>
            </a:r>
            <a:endParaRPr lang="en-US" dirty="0"/>
          </a:p>
        </p:txBody>
      </p:sp>
      <p:sp>
        <p:nvSpPr>
          <p:cNvPr id="3" name="Text Placeholder 2"/>
          <p:cNvSpPr>
            <a:spLocks noGrp="1"/>
          </p:cNvSpPr>
          <p:nvPr>
            <p:ph type="body" idx="1"/>
          </p:nvPr>
        </p:nvSpPr>
        <p:spPr>
          <a:xfrm>
            <a:off x="1624331" y="3765042"/>
            <a:ext cx="6789420" cy="800100"/>
          </a:xfrm>
        </p:spPr>
        <p:txBody>
          <a:bodyPr anchor="t">
            <a:normAutofit/>
          </a:bodyPr>
          <a:lstStyle>
            <a:lvl1pPr marL="0" indent="0">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445251" y="4704588"/>
            <a:ext cx="1983232" cy="273844"/>
          </a:xfrm>
        </p:spPr>
        <p:txBody>
          <a:bodyPr/>
          <a:lstStyle/>
          <a:p>
            <a:fld id="{C6F822A4-8DA6-4447-9B1F-C5DB58435268}" type="datetimeFigureOut">
              <a:rPr lang="en-US" smtClean="0"/>
              <a:t>11/28/22</a:t>
            </a:fld>
            <a:endParaRPr lang="en-US" dirty="0"/>
          </a:p>
        </p:txBody>
      </p:sp>
      <p:sp>
        <p:nvSpPr>
          <p:cNvPr id="5" name="Footer Placeholder 4"/>
          <p:cNvSpPr>
            <a:spLocks noGrp="1"/>
          </p:cNvSpPr>
          <p:nvPr>
            <p:ph type="ftr" sz="quarter" idx="11"/>
          </p:nvPr>
        </p:nvSpPr>
        <p:spPr>
          <a:xfrm>
            <a:off x="1637031" y="4704588"/>
            <a:ext cx="4745736" cy="273844"/>
          </a:xfrm>
        </p:spPr>
        <p:txBody>
          <a:bodyPr/>
          <a:lstStyle/>
          <a:p>
            <a:endParaRPr lang="en-US" dirty="0"/>
          </a:p>
        </p:txBody>
      </p:sp>
      <p:grpSp>
        <p:nvGrpSpPr>
          <p:cNvPr id="8" name="Group 7"/>
          <p:cNvGrpSpPr/>
          <p:nvPr/>
        </p:nvGrpSpPr>
        <p:grpSpPr>
          <a:xfrm>
            <a:off x="673049" y="1744386"/>
            <a:ext cx="810678" cy="810677"/>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632776" y="1879600"/>
            <a:ext cx="891224" cy="540249"/>
          </a:xfrm>
        </p:spPr>
        <p:txBody>
          <a:bodyPr/>
          <a:lstStyle>
            <a:lvl1pPr>
              <a:defRPr sz="2100"/>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4046512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02386" y="1645920"/>
            <a:ext cx="3566160" cy="2983230"/>
          </a:xfrm>
        </p:spPr>
        <p:txBody>
          <a:bodyPr/>
          <a:lstStyle>
            <a:lvl1pPr>
              <a:defRPr sz="1500"/>
            </a:lvl1pPr>
            <a:lvl2pPr>
              <a:defRPr sz="1350"/>
            </a:lvl2pPr>
            <a:lvl3pPr>
              <a:defRPr sz="1200"/>
            </a:lvl3pPr>
            <a:lvl4pPr>
              <a:defRPr sz="1200"/>
            </a:lvl4pPr>
            <a:lvl5pPr>
              <a:defRPr sz="120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73168" y="1645920"/>
            <a:ext cx="3566160" cy="2983230"/>
          </a:xfrm>
        </p:spPr>
        <p:txBody>
          <a:bodyPr/>
          <a:lstStyle>
            <a:lvl1pPr>
              <a:defRPr sz="1500"/>
            </a:lvl1pPr>
            <a:lvl2pPr>
              <a:defRPr sz="1350"/>
            </a:lvl2pPr>
            <a:lvl3pPr>
              <a:defRPr sz="1200"/>
            </a:lvl3pPr>
            <a:lvl4pPr>
              <a:defRPr sz="1200"/>
            </a:lvl4pPr>
            <a:lvl5pPr>
              <a:defRPr sz="120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11/28/22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9434091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00100" y="1536192"/>
            <a:ext cx="3566160" cy="480060"/>
          </a:xfrm>
        </p:spPr>
        <p:txBody>
          <a:bodyPr anchor="ctr">
            <a:normAutofit/>
          </a:bodyPr>
          <a:lstStyle>
            <a:lvl1pPr marL="0" indent="0">
              <a:buNone/>
              <a:defRPr sz="1500" b="1">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02386" y="2057400"/>
            <a:ext cx="3566160" cy="2468880"/>
          </a:xfrm>
        </p:spPr>
        <p:txBody>
          <a:bodyPr/>
          <a:lstStyle>
            <a:lvl1pPr>
              <a:defRPr sz="1500"/>
            </a:lvl1pPr>
            <a:lvl2pPr>
              <a:defRPr sz="135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73168" y="1536192"/>
            <a:ext cx="3566160" cy="480060"/>
          </a:xfrm>
        </p:spPr>
        <p:txBody>
          <a:bodyPr anchor="ctr">
            <a:normAutofit/>
          </a:bodyPr>
          <a:lstStyle>
            <a:lvl1pPr marL="0" indent="0">
              <a:buNone/>
              <a:defRPr sz="1500" b="1">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773168" y="2057400"/>
            <a:ext cx="3566160" cy="2468880"/>
          </a:xfrm>
        </p:spPr>
        <p:txBody>
          <a:bodyPr/>
          <a:lstStyle>
            <a:lvl1pPr>
              <a:defRPr sz="1500"/>
            </a:lvl1pPr>
            <a:lvl2pPr>
              <a:defRPr sz="135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11/28/22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3446833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7919A6-33EB-49BD-A62F-1FA56B9F9712}" type="datetimeFigureOut">
              <a:rPr lang="en-US" smtClean="0"/>
              <a:t>11/28/22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0610688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11/28/22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22108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6227806" y="1"/>
            <a:ext cx="2916194" cy="51434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412230" y="514350"/>
            <a:ext cx="2400300" cy="1303020"/>
          </a:xfrm>
        </p:spPr>
        <p:txBody>
          <a:bodyPr anchor="b">
            <a:normAutofit/>
          </a:bodyPr>
          <a:lstStyle>
            <a:lvl1pPr>
              <a:defRPr sz="2400" b="1"/>
            </a:lvl1pPr>
          </a:lstStyle>
          <a:p>
            <a:r>
              <a:rPr lang="en-US"/>
              <a:t>Click to edit Master title style</a:t>
            </a:r>
            <a:endParaRPr lang="en-US" dirty="0"/>
          </a:p>
        </p:txBody>
      </p:sp>
      <p:sp>
        <p:nvSpPr>
          <p:cNvPr id="3" name="Content Placeholder 2"/>
          <p:cNvSpPr>
            <a:spLocks noGrp="1"/>
          </p:cNvSpPr>
          <p:nvPr>
            <p:ph idx="1"/>
          </p:nvPr>
        </p:nvSpPr>
        <p:spPr>
          <a:xfrm>
            <a:off x="628650" y="514350"/>
            <a:ext cx="5033772" cy="3765042"/>
          </a:xfrm>
        </p:spPr>
        <p:txBody>
          <a:bodyPr/>
          <a:lstStyle>
            <a:lvl1pPr>
              <a:defRPr sz="1500"/>
            </a:lvl1pPr>
            <a:lvl2pPr>
              <a:defRPr sz="1350"/>
            </a:lvl2pPr>
            <a:lvl3pPr>
              <a:defRPr sz="1200"/>
            </a:lvl3pPr>
            <a:lvl4pPr>
              <a:defRPr sz="1200"/>
            </a:lvl4pPr>
            <a:lvl5pPr>
              <a:defRPr sz="12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12230" y="1817370"/>
            <a:ext cx="2400300" cy="2468880"/>
          </a:xfrm>
        </p:spPr>
        <p:txBody>
          <a:bodyPr>
            <a:normAutofit/>
          </a:bodyPr>
          <a:lstStyle>
            <a:lvl1pPr marL="0" indent="0">
              <a:lnSpc>
                <a:spcPct val="100000"/>
              </a:lnSpc>
              <a:spcBef>
                <a:spcPts val="750"/>
              </a:spcBef>
              <a:buNone/>
              <a:defRPr sz="1050">
                <a:solidFill>
                  <a:schemeClr val="accent1">
                    <a:lumMod val="50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11/28/22</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8551294" y="4672261"/>
            <a:ext cx="342900" cy="3429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7535362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6227806" y="1"/>
            <a:ext cx="2916194" cy="51434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412230" y="514350"/>
            <a:ext cx="2400300" cy="1303020"/>
          </a:xfrm>
        </p:spPr>
        <p:txBody>
          <a:bodyPr anchor="b">
            <a:normAutofit/>
          </a:bodyPr>
          <a:lstStyle>
            <a:lvl1pPr>
              <a:defRPr sz="2400" b="1"/>
            </a:lvl1pPr>
          </a:lstStyle>
          <a:p>
            <a:r>
              <a:rPr lang="en-US"/>
              <a:t>Click to edit Master title style</a:t>
            </a:r>
            <a:endParaRPr lang="en-US" dirty="0"/>
          </a:p>
        </p:txBody>
      </p:sp>
      <p:sp>
        <p:nvSpPr>
          <p:cNvPr id="3" name="Picture Placeholder 2"/>
          <p:cNvSpPr>
            <a:spLocks noGrp="1"/>
          </p:cNvSpPr>
          <p:nvPr>
            <p:ph type="pic" idx="1"/>
          </p:nvPr>
        </p:nvSpPr>
        <p:spPr>
          <a:xfrm>
            <a:off x="0" y="0"/>
            <a:ext cx="6227805" cy="5143500"/>
          </a:xfrm>
          <a:solidFill>
            <a:schemeClr val="tx2">
              <a:lumMod val="20000"/>
              <a:lumOff val="80000"/>
            </a:schemeClr>
          </a:solidFill>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12230" y="1817370"/>
            <a:ext cx="2400300" cy="2468880"/>
          </a:xfrm>
        </p:spPr>
        <p:txBody>
          <a:bodyPr>
            <a:normAutofit/>
          </a:bodyPr>
          <a:lstStyle>
            <a:lvl1pPr marL="0" indent="0">
              <a:lnSpc>
                <a:spcPct val="100000"/>
              </a:lnSpc>
              <a:spcBef>
                <a:spcPts val="750"/>
              </a:spcBef>
              <a:buNone/>
              <a:defRPr sz="1050">
                <a:solidFill>
                  <a:schemeClr val="accent1">
                    <a:lumMod val="50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11/28/22</a:t>
            </a:fld>
            <a:endParaRPr lang="en-US"/>
          </a:p>
        </p:txBody>
      </p:sp>
      <p:grpSp>
        <p:nvGrpSpPr>
          <p:cNvPr id="8" name="Group 7"/>
          <p:cNvGrpSpPr>
            <a:grpSpLocks noChangeAspect="1"/>
          </p:cNvGrpSpPr>
          <p:nvPr/>
        </p:nvGrpSpPr>
        <p:grpSpPr>
          <a:xfrm>
            <a:off x="8551294" y="4672261"/>
            <a:ext cx="342900" cy="3429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4001054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2386" y="363474"/>
            <a:ext cx="7543800" cy="120700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02386" y="1591056"/>
            <a:ext cx="7543800" cy="30380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3318" y="4704588"/>
            <a:ext cx="2455164" cy="273844"/>
          </a:xfrm>
          <a:prstGeom prst="rect">
            <a:avLst/>
          </a:prstGeom>
        </p:spPr>
        <p:txBody>
          <a:bodyPr vert="horz" lIns="91440" tIns="45720" rIns="91440" bIns="45720" rtlCol="0" anchor="ctr"/>
          <a:lstStyle>
            <a:lvl1pPr algn="r">
              <a:defRPr sz="825">
                <a:solidFill>
                  <a:schemeClr val="tx2"/>
                </a:solidFill>
              </a:defRPr>
            </a:lvl1pPr>
          </a:lstStyle>
          <a:p>
            <a:fld id="{8664C608-40B1-4030-A28D-5B74BC98ADCE}" type="datetimeFigureOut">
              <a:rPr lang="en-US" smtClean="0"/>
              <a:t>11/28/22</a:t>
            </a:fld>
            <a:endParaRPr lang="en-US" dirty="0"/>
          </a:p>
        </p:txBody>
      </p:sp>
      <p:sp>
        <p:nvSpPr>
          <p:cNvPr id="5" name="Footer Placeholder 4"/>
          <p:cNvSpPr>
            <a:spLocks noGrp="1"/>
          </p:cNvSpPr>
          <p:nvPr>
            <p:ph type="ftr" sz="quarter" idx="3"/>
          </p:nvPr>
        </p:nvSpPr>
        <p:spPr>
          <a:xfrm>
            <a:off x="816102" y="4704588"/>
            <a:ext cx="4745736" cy="273844"/>
          </a:xfrm>
          <a:prstGeom prst="rect">
            <a:avLst/>
          </a:prstGeom>
        </p:spPr>
        <p:txBody>
          <a:bodyPr vert="horz" lIns="91440" tIns="45720" rIns="91440" bIns="45720" rtlCol="0" anchor="ctr"/>
          <a:lstStyle>
            <a:lvl1pPr algn="l">
              <a:defRPr sz="825">
                <a:solidFill>
                  <a:schemeClr val="tx2"/>
                </a:solidFill>
              </a:defRPr>
            </a:lvl1pPr>
          </a:lstStyle>
          <a:p>
            <a:endParaRPr lang="en-US" dirty="0"/>
          </a:p>
        </p:txBody>
      </p:sp>
      <p:grpSp>
        <p:nvGrpSpPr>
          <p:cNvPr id="7" name="Group 6"/>
          <p:cNvGrpSpPr>
            <a:grpSpLocks noChangeAspect="1"/>
          </p:cNvGrpSpPr>
          <p:nvPr/>
        </p:nvGrpSpPr>
        <p:grpSpPr>
          <a:xfrm>
            <a:off x="8551294" y="4672261"/>
            <a:ext cx="342900" cy="342900"/>
            <a:chOff x="11361456" y="6195813"/>
            <a:chExt cx="548640" cy="548640"/>
          </a:xfrm>
        </p:grpSpPr>
        <p:sp>
          <p:nvSpPr>
            <p:cNvPr id="8" name="Oval 7"/>
            <p:cNvSpPr/>
            <p:nvPr/>
          </p:nvSpPr>
          <p:spPr>
            <a:xfrm>
              <a:off x="11361456" y="6195813"/>
              <a:ext cx="548640" cy="548640"/>
            </a:xfrm>
            <a:prstGeom prst="ellipse">
              <a:avLst/>
            </a:prstGeom>
            <a:blipFill dpi="0" rotWithShape="1">
              <a:blip r:embed="rId15">
                <a:duotone>
                  <a:schemeClr val="accent1">
                    <a:shade val="45000"/>
                    <a:satMod val="135000"/>
                  </a:schemeClr>
                  <a:prstClr val="white"/>
                </a:duotone>
                <a:extLst>
                  <a:ext uri="{BEBA8EAE-BF5A-486C-A8C5-ECC9F3942E4B}">
                    <a14:imgProps xmlns:a14="http://schemas.microsoft.com/office/drawing/2010/main">
                      <a14:imgLayer r:embed="rId16">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8483346" y="4704588"/>
            <a:ext cx="480060" cy="273844"/>
          </a:xfrm>
          <a:prstGeom prst="rect">
            <a:avLst/>
          </a:prstGeom>
        </p:spPr>
        <p:txBody>
          <a:bodyPr vert="horz" lIns="91440" tIns="45720" rIns="91440" bIns="45720" rtlCol="0" anchor="ctr"/>
          <a:lstStyle>
            <a:lvl1pPr algn="ctr">
              <a:defRPr sz="1050" b="1">
                <a:solidFill>
                  <a:srgbClr val="FFFFFF"/>
                </a:solidFill>
                <a:latin typeface="+mn-lt"/>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0567525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hf sldNum="0" hdr="0" ftr="0" dt="0"/>
  <p:txStyles>
    <p:titleStyle>
      <a:lvl1pPr algn="l" defTabSz="685800" rtl="0" eaLnBrk="1" latinLnBrk="0" hangingPunct="1">
        <a:lnSpc>
          <a:spcPct val="90000"/>
        </a:lnSpc>
        <a:spcBef>
          <a:spcPct val="0"/>
        </a:spcBef>
        <a:buNone/>
        <a:defRPr sz="3600" b="1" kern="1200" cap="none" baseline="0">
          <a:blipFill>
            <a:blip r:embed="rId17">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37160" indent="-137160" algn="l" defTabSz="685800" rtl="0" eaLnBrk="1" latinLnBrk="0" hangingPunct="1">
        <a:lnSpc>
          <a:spcPct val="90000"/>
        </a:lnSpc>
        <a:spcBef>
          <a:spcPts val="900"/>
        </a:spcBef>
        <a:buClr>
          <a:schemeClr val="accent1">
            <a:lumMod val="75000"/>
          </a:schemeClr>
        </a:buClr>
        <a:buSzPct val="85000"/>
        <a:buFont typeface="Wingdings" pitchFamily="2" charset="2"/>
        <a:buChar char="§"/>
        <a:defRPr sz="1500" kern="1200">
          <a:solidFill>
            <a:schemeClr val="tx1"/>
          </a:solidFill>
          <a:latin typeface="+mn-lt"/>
          <a:ea typeface="+mn-ea"/>
          <a:cs typeface="+mn-cs"/>
        </a:defRPr>
      </a:lvl1pPr>
      <a:lvl2pPr marL="342900" indent="-13716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350" kern="1200">
          <a:solidFill>
            <a:schemeClr val="tx1"/>
          </a:solidFill>
          <a:latin typeface="+mn-lt"/>
          <a:ea typeface="+mn-ea"/>
          <a:cs typeface="+mn-cs"/>
        </a:defRPr>
      </a:lvl2pPr>
      <a:lvl3pPr marL="548640" indent="-13716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3pPr>
      <a:lvl4pPr marL="754380" indent="-13716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4pPr>
      <a:lvl5pPr marL="960120" indent="-13716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5pPr>
      <a:lvl6pPr marL="1200000" indent="-17145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6pPr>
      <a:lvl7pPr marL="1425000" indent="-17145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7pPr>
      <a:lvl8pPr marL="1650000" indent="-17145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8pPr>
      <a:lvl9pPr marL="1875000" indent="-17145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hyperlink" Target="https://cdennis27.github.io/budgettrackergroup2/" TargetMode="External"/><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hyperlink" Target="https://github.com/cdennis27/budgettrackergroup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834390" y="864108"/>
            <a:ext cx="7475220" cy="227685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Budget Tracker</a:t>
            </a:r>
            <a:endParaRPr dirty="0"/>
          </a:p>
        </p:txBody>
      </p:sp>
      <p:pic>
        <p:nvPicPr>
          <p:cNvPr id="2" name="Picture 1">
            <a:extLst>
              <a:ext uri="{FF2B5EF4-FFF2-40B4-BE49-F238E27FC236}">
                <a16:creationId xmlns:a16="http://schemas.microsoft.com/office/drawing/2014/main" id="{372431D8-C35A-18AA-986A-9CA1571B88B0}"/>
              </a:ext>
            </a:extLst>
          </p:cNvPr>
          <p:cNvPicPr>
            <a:picLocks noChangeAspect="1"/>
          </p:cNvPicPr>
          <p:nvPr/>
        </p:nvPicPr>
        <p:blipFill>
          <a:blip r:embed="rId3"/>
          <a:stretch>
            <a:fillRect/>
          </a:stretch>
        </p:blipFill>
        <p:spPr>
          <a:xfrm>
            <a:off x="3321050" y="386588"/>
            <a:ext cx="2501900" cy="2603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Elevator pitch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Concept</a:t>
            </a:r>
            <a:endParaRPr dirty="0"/>
          </a:p>
        </p:txBody>
      </p:sp>
      <p:sp>
        <p:nvSpPr>
          <p:cNvPr id="66" name="Google Shape;66;p15"/>
          <p:cNvSpPr txBox="1">
            <a:spLocks noGrp="1"/>
          </p:cNvSpPr>
          <p:nvPr>
            <p:ph type="body" idx="1"/>
          </p:nvPr>
        </p:nvSpPr>
        <p:spPr>
          <a:xfrm>
            <a:off x="311700" y="1133061"/>
            <a:ext cx="8096804" cy="356541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dirty="0">
                <a:latin typeface="Arial" panose="020B0604020202020204" pitchFamily="34" charset="0"/>
                <a:cs typeface="Arial" panose="020B0604020202020204" pitchFamily="34" charset="0"/>
              </a:rPr>
              <a:t>DESCRIPTION</a:t>
            </a:r>
          </a:p>
          <a:p>
            <a:pPr marL="114300" lvl="0" indent="0" algn="l" rtl="0">
              <a:spcBef>
                <a:spcPts val="0"/>
              </a:spcBef>
              <a:spcAft>
                <a:spcPts val="0"/>
              </a:spcAft>
              <a:buSzPts val="1800"/>
              <a:buNone/>
            </a:pPr>
            <a:endParaRPr lang="en" sz="1800" b="1" dirty="0">
              <a:latin typeface="Arial" panose="020B0604020202020204" pitchFamily="34" charset="0"/>
              <a:cs typeface="Arial" panose="020B0604020202020204" pitchFamily="34" charset="0"/>
            </a:endParaRPr>
          </a:p>
          <a:p>
            <a:pPr marL="571500" lvl="1" indent="0">
              <a:spcBef>
                <a:spcPts val="0"/>
              </a:spcBef>
              <a:buSzPts val="1800"/>
              <a:buNone/>
            </a:pPr>
            <a:r>
              <a:rPr lang="en-CA" sz="1400" b="0" i="0" u="none" strike="noStrike" dirty="0">
                <a:solidFill>
                  <a:srgbClr val="000000"/>
                </a:solidFill>
                <a:effectLst/>
                <a:latin typeface="Arial" panose="020B0604020202020204" pitchFamily="34" charset="0"/>
                <a:cs typeface="Arial" panose="020B0604020202020204" pitchFamily="34" charset="0"/>
              </a:rPr>
              <a:t>Budget Tracker is an application where users can input their income and expense to track their budget</a:t>
            </a:r>
          </a:p>
          <a:p>
            <a:pPr marL="571500" lvl="1" indent="0">
              <a:spcBef>
                <a:spcPts val="0"/>
              </a:spcBef>
              <a:buSzPts val="1800"/>
              <a:buNone/>
            </a:pPr>
            <a:endParaRPr sz="1400" dirty="0">
              <a:latin typeface="Arial" panose="020B0604020202020204" pitchFamily="34" charset="0"/>
              <a:cs typeface="Arial" panose="020B0604020202020204" pitchFamily="34" charset="0"/>
            </a:endParaRPr>
          </a:p>
          <a:p>
            <a:pPr marL="457200" lvl="0" indent="-342900" algn="l" rtl="0">
              <a:spcBef>
                <a:spcPts val="0"/>
              </a:spcBef>
              <a:spcAft>
                <a:spcPts val="0"/>
              </a:spcAft>
              <a:buSzPts val="1800"/>
              <a:buChar char="●"/>
            </a:pPr>
            <a:r>
              <a:rPr lang="en" sz="1800" b="1" dirty="0">
                <a:latin typeface="Arial" panose="020B0604020202020204" pitchFamily="34" charset="0"/>
                <a:cs typeface="Arial" panose="020B0604020202020204" pitchFamily="34" charset="0"/>
              </a:rPr>
              <a:t>MOTIVATION FOR DEVELOPMENT</a:t>
            </a:r>
          </a:p>
          <a:p>
            <a:pPr marL="114300" lvl="0" indent="0" algn="l" rtl="0">
              <a:spcBef>
                <a:spcPts val="0"/>
              </a:spcBef>
              <a:spcAft>
                <a:spcPts val="0"/>
              </a:spcAft>
              <a:buSzPts val="1800"/>
              <a:buNone/>
            </a:pPr>
            <a:endParaRPr lang="en" dirty="0">
              <a:latin typeface="Arial" panose="020B0604020202020204" pitchFamily="34" charset="0"/>
              <a:cs typeface="Arial" panose="020B0604020202020204" pitchFamily="34" charset="0"/>
            </a:endParaRPr>
          </a:p>
          <a:p>
            <a:pPr marL="579438" lvl="0" indent="-465138" algn="l" rtl="0">
              <a:spcBef>
                <a:spcPts val="0"/>
              </a:spcBef>
              <a:spcAft>
                <a:spcPts val="0"/>
              </a:spcAft>
              <a:buSzPts val="1800"/>
              <a:buNone/>
            </a:pPr>
            <a:r>
              <a:rPr lang="en-CA" sz="1400" dirty="0">
                <a:latin typeface="Arial" panose="020B0604020202020204" pitchFamily="34" charset="0"/>
                <a:cs typeface="Arial" panose="020B0604020202020204" pitchFamily="34" charset="0"/>
              </a:rPr>
              <a:t>	This application has been developed to help anyone who has trouble in keeping their finances afloat as it allows them to organize and monitor their income and expenses to let them know if they are overspending or not</a:t>
            </a:r>
          </a:p>
          <a:p>
            <a:pPr marL="457200" lvl="0" indent="-342900" algn="l" rtl="0">
              <a:spcBef>
                <a:spcPts val="0"/>
              </a:spcBef>
              <a:spcAft>
                <a:spcPts val="0"/>
              </a:spcAft>
              <a:buSzPts val="1800"/>
              <a:buChar char="●"/>
            </a:pPr>
            <a:endParaRPr lang="en" dirty="0">
              <a:latin typeface="Arial" panose="020B0604020202020204" pitchFamily="34" charset="0"/>
              <a:cs typeface="Arial" panose="020B0604020202020204" pitchFamily="34" charset="0"/>
            </a:endParaRPr>
          </a:p>
          <a:p>
            <a:pPr marL="457200" lvl="0" indent="-342900" algn="l" rtl="0">
              <a:spcBef>
                <a:spcPts val="0"/>
              </a:spcBef>
              <a:spcAft>
                <a:spcPts val="0"/>
              </a:spcAft>
              <a:buSzPts val="1800"/>
              <a:buChar char="●"/>
            </a:pPr>
            <a:r>
              <a:rPr lang="en" sz="1800" b="1" dirty="0">
                <a:latin typeface="Arial" panose="020B0604020202020204" pitchFamily="34" charset="0"/>
                <a:cs typeface="Arial" panose="020B0604020202020204" pitchFamily="34" charset="0"/>
              </a:rPr>
              <a:t>USER STORY</a:t>
            </a:r>
          </a:p>
          <a:p>
            <a:pPr marL="114300" lvl="0" indent="0" algn="l" rtl="0">
              <a:spcBef>
                <a:spcPts val="0"/>
              </a:spcBef>
              <a:spcAft>
                <a:spcPts val="0"/>
              </a:spcAft>
              <a:buSzPts val="1800"/>
              <a:buNone/>
            </a:pPr>
            <a:endParaRPr lang="en-CA" dirty="0">
              <a:latin typeface="Arial" panose="020B0604020202020204" pitchFamily="34" charset="0"/>
              <a:cs typeface="Arial" panose="020B0604020202020204" pitchFamily="34" charset="0"/>
            </a:endParaRPr>
          </a:p>
          <a:p>
            <a:pPr marL="571500" lvl="1" indent="0">
              <a:lnSpc>
                <a:spcPct val="100000"/>
              </a:lnSpc>
              <a:spcBef>
                <a:spcPts val="0"/>
              </a:spcBef>
              <a:buNone/>
            </a:pPr>
            <a:r>
              <a:rPr lang="en-CA" sz="1400" dirty="0">
                <a:latin typeface="Arial" panose="020B0604020202020204" pitchFamily="34" charset="0"/>
                <a:cs typeface="Arial" panose="020B0604020202020204" pitchFamily="34" charset="0"/>
              </a:rPr>
              <a:t>AS A user,</a:t>
            </a:r>
          </a:p>
          <a:p>
            <a:pPr marL="571500" lvl="1" indent="0">
              <a:lnSpc>
                <a:spcPct val="100000"/>
              </a:lnSpc>
              <a:spcBef>
                <a:spcPts val="0"/>
              </a:spcBef>
              <a:buNone/>
            </a:pPr>
            <a:r>
              <a:rPr lang="en-CA" sz="1400" dirty="0">
                <a:latin typeface="Arial" panose="020B0604020202020204" pitchFamily="34" charset="0"/>
                <a:cs typeface="Arial" panose="020B0604020202020204" pitchFamily="34" charset="0"/>
              </a:rPr>
              <a:t>I WANT to list my income and expenses</a:t>
            </a:r>
          </a:p>
          <a:p>
            <a:pPr marL="571500" lvl="1" indent="0">
              <a:lnSpc>
                <a:spcPct val="100000"/>
              </a:lnSpc>
              <a:spcBef>
                <a:spcPts val="0"/>
              </a:spcBef>
              <a:buNone/>
            </a:pPr>
            <a:r>
              <a:rPr lang="en-CA" sz="1400" dirty="0">
                <a:latin typeface="Arial" panose="020B0604020202020204" pitchFamily="34" charset="0"/>
                <a:cs typeface="Arial" panose="020B0604020202020204" pitchFamily="34" charset="0"/>
              </a:rPr>
              <a:t>SO THAT I can track my budget</a:t>
            </a:r>
          </a:p>
          <a:p>
            <a:pPr marL="114300" indent="0">
              <a:buNone/>
            </a:pPr>
            <a:endParaRPr dirty="0">
              <a:latin typeface="Arial" panose="020B0604020202020204" pitchFamily="34" charset="0"/>
              <a:cs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Process</a:t>
            </a:r>
            <a:endParaRPr/>
          </a:p>
        </p:txBody>
      </p:sp>
      <p:sp>
        <p:nvSpPr>
          <p:cNvPr id="5" name="Google Shape;66;p15">
            <a:extLst>
              <a:ext uri="{FF2B5EF4-FFF2-40B4-BE49-F238E27FC236}">
                <a16:creationId xmlns:a16="http://schemas.microsoft.com/office/drawing/2014/main" id="{3DB693FC-D5C6-8158-1208-E1AF3AE42320}"/>
              </a:ext>
            </a:extLst>
          </p:cNvPr>
          <p:cNvSpPr txBox="1">
            <a:spLocks noGrp="1"/>
          </p:cNvSpPr>
          <p:nvPr>
            <p:ph type="body" idx="1"/>
          </p:nvPr>
        </p:nvSpPr>
        <p:spPr>
          <a:xfrm>
            <a:off x="311700" y="1133061"/>
            <a:ext cx="8096804" cy="356541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dirty="0">
                <a:latin typeface="Arial" panose="020B0604020202020204" pitchFamily="34" charset="0"/>
                <a:cs typeface="Arial" panose="020B0604020202020204" pitchFamily="34" charset="0"/>
              </a:rPr>
              <a:t>TECHNOLOGIES USED</a:t>
            </a:r>
          </a:p>
          <a:p>
            <a:pPr marL="114300" lvl="0" indent="0" algn="l" rtl="0">
              <a:spcBef>
                <a:spcPts val="0"/>
              </a:spcBef>
              <a:spcAft>
                <a:spcPts val="0"/>
              </a:spcAft>
              <a:buSzPts val="1800"/>
              <a:buNone/>
            </a:pPr>
            <a:endParaRPr lang="en" sz="1800" b="1" dirty="0">
              <a:latin typeface="Arial" panose="020B0604020202020204" pitchFamily="34" charset="0"/>
              <a:cs typeface="Arial" panose="020B0604020202020204" pitchFamily="34" charset="0"/>
            </a:endParaRPr>
          </a:p>
          <a:p>
            <a:pPr marL="857250" lvl="1" indent="-285750">
              <a:spcBef>
                <a:spcPts val="0"/>
              </a:spcBef>
              <a:buSzPts val="1800"/>
            </a:pPr>
            <a:r>
              <a:rPr lang="en-CA" sz="1400" dirty="0">
                <a:latin typeface="Arial" panose="020B0604020202020204" pitchFamily="34" charset="0"/>
                <a:cs typeface="Arial" panose="020B0604020202020204" pitchFamily="34" charset="0"/>
              </a:rPr>
              <a:t>HTML</a:t>
            </a:r>
          </a:p>
          <a:p>
            <a:pPr marL="857250" lvl="1" indent="-285750">
              <a:spcBef>
                <a:spcPts val="0"/>
              </a:spcBef>
              <a:buSzPts val="1800"/>
            </a:pPr>
            <a:r>
              <a:rPr lang="en-CA" sz="1400" dirty="0">
                <a:latin typeface="Arial" panose="020B0604020202020204" pitchFamily="34" charset="0"/>
                <a:cs typeface="Arial" panose="020B0604020202020204" pitchFamily="34" charset="0"/>
              </a:rPr>
              <a:t>CSS</a:t>
            </a:r>
          </a:p>
          <a:p>
            <a:pPr marL="857250" lvl="1" indent="-285750">
              <a:spcBef>
                <a:spcPts val="0"/>
              </a:spcBef>
              <a:buSzPts val="1800"/>
            </a:pPr>
            <a:r>
              <a:rPr lang="en-CA" sz="1400" dirty="0">
                <a:latin typeface="Arial" panose="020B0604020202020204" pitchFamily="34" charset="0"/>
                <a:cs typeface="Arial" panose="020B0604020202020204" pitchFamily="34" charset="0"/>
              </a:rPr>
              <a:t>JS</a:t>
            </a:r>
          </a:p>
          <a:p>
            <a:pPr marL="857250" lvl="1" indent="-285750">
              <a:spcBef>
                <a:spcPts val="0"/>
              </a:spcBef>
              <a:buSzPts val="1800"/>
            </a:pPr>
            <a:r>
              <a:rPr lang="en-CA" sz="1400" dirty="0">
                <a:latin typeface="Arial" panose="020B0604020202020204" pitchFamily="34" charset="0"/>
                <a:cs typeface="Arial" panose="020B0604020202020204" pitchFamily="34" charset="0"/>
              </a:rPr>
              <a:t>APIs</a:t>
            </a:r>
          </a:p>
          <a:p>
            <a:pPr marL="1314450" lvl="2" indent="-285750">
              <a:spcBef>
                <a:spcPts val="0"/>
              </a:spcBef>
              <a:buSzPts val="1800"/>
            </a:pPr>
            <a:r>
              <a:rPr lang="en-CA" sz="1250" dirty="0" err="1">
                <a:latin typeface="Arial" panose="020B0604020202020204" pitchFamily="34" charset="0"/>
                <a:cs typeface="Arial" panose="020B0604020202020204" pitchFamily="34" charset="0"/>
              </a:rPr>
              <a:t>AdviceSlip</a:t>
            </a:r>
            <a:endParaRPr lang="en-CA" sz="1250" dirty="0">
              <a:latin typeface="Arial" panose="020B0604020202020204" pitchFamily="34" charset="0"/>
              <a:cs typeface="Arial" panose="020B0604020202020204" pitchFamily="34" charset="0"/>
            </a:endParaRPr>
          </a:p>
          <a:p>
            <a:pPr marL="1314450" lvl="2" indent="-285750">
              <a:spcBef>
                <a:spcPts val="0"/>
              </a:spcBef>
              <a:buSzPts val="1800"/>
            </a:pPr>
            <a:r>
              <a:rPr lang="en-CA" sz="1250" dirty="0">
                <a:latin typeface="Arial" panose="020B0604020202020204" pitchFamily="34" charset="0"/>
                <a:cs typeface="Arial" panose="020B0604020202020204" pitchFamily="34" charset="0"/>
              </a:rPr>
              <a:t>NBP Web API</a:t>
            </a:r>
          </a:p>
          <a:p>
            <a:pPr marL="1028700" lvl="2" indent="0">
              <a:spcBef>
                <a:spcPts val="0"/>
              </a:spcBef>
              <a:buSzPts val="1800"/>
              <a:buNone/>
            </a:pPr>
            <a:endParaRPr sz="1250" dirty="0">
              <a:latin typeface="Arial" panose="020B0604020202020204" pitchFamily="34" charset="0"/>
              <a:cs typeface="Arial" panose="020B0604020202020204" pitchFamily="34" charset="0"/>
            </a:endParaRPr>
          </a:p>
          <a:p>
            <a:pPr marL="457200" lvl="0" indent="-342900" algn="l" rtl="0">
              <a:spcBef>
                <a:spcPts val="0"/>
              </a:spcBef>
              <a:spcAft>
                <a:spcPts val="0"/>
              </a:spcAft>
              <a:buSzPts val="1800"/>
              <a:buChar char="●"/>
            </a:pPr>
            <a:r>
              <a:rPr lang="en" sz="1800" b="1" dirty="0">
                <a:latin typeface="Arial" panose="020B0604020202020204" pitchFamily="34" charset="0"/>
                <a:cs typeface="Arial" panose="020B0604020202020204" pitchFamily="34" charset="0"/>
              </a:rPr>
              <a:t>BREAKDOWN OF TASKS AND ROLES</a:t>
            </a:r>
          </a:p>
          <a:p>
            <a:pPr marL="114300" lvl="0" indent="0" algn="l" rtl="0">
              <a:spcBef>
                <a:spcPts val="0"/>
              </a:spcBef>
              <a:spcAft>
                <a:spcPts val="0"/>
              </a:spcAft>
              <a:buSzPts val="1800"/>
              <a:buNone/>
            </a:pPr>
            <a:endParaRPr lang="en" dirty="0">
              <a:latin typeface="Arial" panose="020B0604020202020204" pitchFamily="34" charset="0"/>
              <a:cs typeface="Arial" panose="020B0604020202020204" pitchFamily="34" charset="0"/>
            </a:endParaRPr>
          </a:p>
          <a:p>
            <a:pPr marL="857250" lvl="1" indent="-285750">
              <a:spcBef>
                <a:spcPts val="0"/>
              </a:spcBef>
              <a:buSzPts val="1800"/>
            </a:pPr>
            <a:r>
              <a:rPr lang="en-CA" sz="1400" dirty="0" err="1">
                <a:latin typeface="Arial" panose="020B0604020202020204" pitchFamily="34" charset="0"/>
                <a:cs typeface="Arial" panose="020B0604020202020204" pitchFamily="34" charset="0"/>
              </a:rPr>
              <a:t>Vimo</a:t>
            </a:r>
            <a:r>
              <a:rPr lang="en-CA" sz="1400" dirty="0">
                <a:latin typeface="Arial" panose="020B0604020202020204" pitchFamily="34" charset="0"/>
                <a:cs typeface="Arial" panose="020B0604020202020204" pitchFamily="34" charset="0"/>
              </a:rPr>
              <a:t>: UI design and CSS work</a:t>
            </a:r>
          </a:p>
          <a:p>
            <a:pPr marL="857250" lvl="1" indent="-285750">
              <a:spcBef>
                <a:spcPts val="0"/>
              </a:spcBef>
              <a:buSzPts val="1800"/>
            </a:pPr>
            <a:r>
              <a:rPr lang="en-CA" sz="1400" dirty="0">
                <a:latin typeface="Arial" panose="020B0604020202020204" pitchFamily="34" charset="0"/>
                <a:cs typeface="Arial" panose="020B0604020202020204" pitchFamily="34" charset="0"/>
              </a:rPr>
              <a:t>Cezar: Input section</a:t>
            </a:r>
          </a:p>
          <a:p>
            <a:pPr marL="857250" lvl="1" indent="-285750">
              <a:spcBef>
                <a:spcPts val="0"/>
              </a:spcBef>
              <a:buSzPts val="1800"/>
            </a:pPr>
            <a:r>
              <a:rPr lang="en-CA" sz="1400" dirty="0" err="1">
                <a:latin typeface="Arial" panose="020B0604020202020204" pitchFamily="34" charset="0"/>
                <a:cs typeface="Arial" panose="020B0604020202020204" pitchFamily="34" charset="0"/>
              </a:rPr>
              <a:t>Ravneet</a:t>
            </a:r>
            <a:r>
              <a:rPr lang="en-CA" sz="1400" dirty="0">
                <a:latin typeface="Arial" panose="020B0604020202020204" pitchFamily="34" charset="0"/>
                <a:cs typeface="Arial" panose="020B0604020202020204" pitchFamily="34" charset="0"/>
              </a:rPr>
              <a:t>: Table section</a:t>
            </a:r>
          </a:p>
          <a:p>
            <a:pPr marL="857250" lvl="1" indent="-285750">
              <a:spcBef>
                <a:spcPts val="0"/>
              </a:spcBef>
              <a:buSzPts val="1800"/>
            </a:pPr>
            <a:r>
              <a:rPr lang="en-CA" sz="1400" dirty="0">
                <a:latin typeface="Arial" panose="020B0604020202020204" pitchFamily="34" charset="0"/>
                <a:cs typeface="Arial" panose="020B0604020202020204" pitchFamily="34" charset="0"/>
              </a:rPr>
              <a:t>Elaine: Forex section</a:t>
            </a:r>
          </a:p>
          <a:p>
            <a:pPr marL="857250" lvl="1" indent="-285750">
              <a:spcBef>
                <a:spcPts val="0"/>
              </a:spcBef>
              <a:buSzPts val="1800"/>
            </a:pPr>
            <a:r>
              <a:rPr lang="en-CA" sz="1400" dirty="0">
                <a:latin typeface="Arial" panose="020B0604020202020204" pitchFamily="34" charset="0"/>
                <a:cs typeface="Arial" panose="020B0604020202020204" pitchFamily="34" charset="0"/>
              </a:rPr>
              <a:t>Together: </a:t>
            </a:r>
            <a:r>
              <a:rPr lang="en-CA" sz="1400" dirty="0" err="1">
                <a:latin typeface="Arial" panose="020B0604020202020204" pitchFamily="34" charset="0"/>
                <a:cs typeface="Arial" panose="020B0604020202020204" pitchFamily="34" charset="0"/>
              </a:rPr>
              <a:t>DayJS</a:t>
            </a:r>
            <a:r>
              <a:rPr lang="en-CA" sz="1400" dirty="0">
                <a:latin typeface="Arial" panose="020B0604020202020204" pitchFamily="34" charset="0"/>
                <a:cs typeface="Arial" panose="020B0604020202020204" pitchFamily="34" charset="0"/>
              </a:rPr>
              <a:t> and </a:t>
            </a:r>
            <a:r>
              <a:rPr lang="en-CA" sz="1400" dirty="0" err="1">
                <a:latin typeface="Arial" panose="020B0604020202020204" pitchFamily="34" charset="0"/>
                <a:cs typeface="Arial" panose="020B0604020202020204" pitchFamily="34" charset="0"/>
              </a:rPr>
              <a:t>AdviceSlip</a:t>
            </a:r>
            <a:endParaRPr lang="en-CA" sz="14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Process</a:t>
            </a:r>
            <a:endParaRPr/>
          </a:p>
        </p:txBody>
      </p:sp>
      <p:sp>
        <p:nvSpPr>
          <p:cNvPr id="5" name="Google Shape;66;p15">
            <a:extLst>
              <a:ext uri="{FF2B5EF4-FFF2-40B4-BE49-F238E27FC236}">
                <a16:creationId xmlns:a16="http://schemas.microsoft.com/office/drawing/2014/main" id="{007DBFF5-AA3B-ED58-5813-4ACB7A6E3769}"/>
              </a:ext>
            </a:extLst>
          </p:cNvPr>
          <p:cNvSpPr txBox="1">
            <a:spLocks noGrp="1"/>
          </p:cNvSpPr>
          <p:nvPr>
            <p:ph type="body" idx="1"/>
          </p:nvPr>
        </p:nvSpPr>
        <p:spPr>
          <a:xfrm>
            <a:off x="311700" y="1133061"/>
            <a:ext cx="8096804" cy="356541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b="1" dirty="0">
                <a:latin typeface="Arial" panose="020B0604020202020204" pitchFamily="34" charset="0"/>
                <a:cs typeface="Arial" panose="020B0604020202020204" pitchFamily="34" charset="0"/>
              </a:rPr>
              <a:t>CHALLENGES</a:t>
            </a:r>
          </a:p>
          <a:p>
            <a:pPr marL="114300" lvl="0" indent="0" algn="l" rtl="0">
              <a:spcBef>
                <a:spcPts val="0"/>
              </a:spcBef>
              <a:spcAft>
                <a:spcPts val="0"/>
              </a:spcAft>
              <a:buSzPts val="1800"/>
              <a:buNone/>
            </a:pPr>
            <a:endParaRPr lang="en" sz="1800" b="1" dirty="0">
              <a:latin typeface="Arial" panose="020B0604020202020204" pitchFamily="34" charset="0"/>
              <a:cs typeface="Arial" panose="020B0604020202020204" pitchFamily="34" charset="0"/>
            </a:endParaRPr>
          </a:p>
          <a:p>
            <a:pPr marL="857250" lvl="1" indent="-285750">
              <a:spcBef>
                <a:spcPts val="0"/>
              </a:spcBef>
              <a:buSzPts val="1800"/>
            </a:pPr>
            <a:r>
              <a:rPr lang="en-CA" sz="1400" dirty="0">
                <a:latin typeface="Arial" panose="020B0604020202020204" pitchFamily="34" charset="0"/>
                <a:cs typeface="Arial" panose="020B0604020202020204" pitchFamily="34" charset="0"/>
              </a:rPr>
              <a:t>Searching for free forex API</a:t>
            </a:r>
          </a:p>
          <a:p>
            <a:pPr marL="857250" lvl="1" indent="-285750">
              <a:spcBef>
                <a:spcPts val="0"/>
              </a:spcBef>
              <a:buSzPts val="1800"/>
            </a:pPr>
            <a:r>
              <a:rPr lang="en-CA" sz="1400" dirty="0">
                <a:latin typeface="Arial" panose="020B0604020202020204" pitchFamily="34" charset="0"/>
                <a:cs typeface="Arial" panose="020B0604020202020204" pitchFamily="34" charset="0"/>
              </a:rPr>
              <a:t>Searching for new CSS library aside from Bootstrap (rework required)</a:t>
            </a:r>
            <a:endParaRPr lang="en-CA" sz="1250" dirty="0">
              <a:latin typeface="Arial" panose="020B0604020202020204" pitchFamily="34" charset="0"/>
              <a:cs typeface="Arial" panose="020B0604020202020204" pitchFamily="34" charset="0"/>
            </a:endParaRPr>
          </a:p>
          <a:p>
            <a:pPr marL="1028700" lvl="2" indent="0">
              <a:spcBef>
                <a:spcPts val="0"/>
              </a:spcBef>
              <a:buSzPts val="1800"/>
              <a:buNone/>
            </a:pPr>
            <a:endParaRPr sz="1250" dirty="0">
              <a:latin typeface="Arial" panose="020B0604020202020204" pitchFamily="34" charset="0"/>
              <a:cs typeface="Arial" panose="020B0604020202020204" pitchFamily="34" charset="0"/>
            </a:endParaRPr>
          </a:p>
          <a:p>
            <a:pPr marL="457200" lvl="0" indent="-342900" algn="l" rtl="0">
              <a:spcBef>
                <a:spcPts val="0"/>
              </a:spcBef>
              <a:spcAft>
                <a:spcPts val="0"/>
              </a:spcAft>
              <a:buSzPts val="1800"/>
              <a:buChar char="●"/>
            </a:pPr>
            <a:r>
              <a:rPr lang="en" sz="1800" b="1" dirty="0">
                <a:latin typeface="Arial" panose="020B0604020202020204" pitchFamily="34" charset="0"/>
                <a:cs typeface="Arial" panose="020B0604020202020204" pitchFamily="34" charset="0"/>
              </a:rPr>
              <a:t>SUCCESSES</a:t>
            </a:r>
          </a:p>
          <a:p>
            <a:pPr marL="114300" lvl="0" indent="0" algn="l" rtl="0">
              <a:spcBef>
                <a:spcPts val="0"/>
              </a:spcBef>
              <a:spcAft>
                <a:spcPts val="0"/>
              </a:spcAft>
              <a:buSzPts val="1800"/>
              <a:buNone/>
            </a:pPr>
            <a:endParaRPr lang="en" dirty="0">
              <a:latin typeface="Arial" panose="020B0604020202020204" pitchFamily="34" charset="0"/>
              <a:cs typeface="Arial" panose="020B0604020202020204" pitchFamily="34" charset="0"/>
            </a:endParaRPr>
          </a:p>
          <a:p>
            <a:pPr marL="857250" lvl="1" indent="-285750">
              <a:spcBef>
                <a:spcPts val="0"/>
              </a:spcBef>
              <a:buSzPts val="1800"/>
            </a:pPr>
            <a:r>
              <a:rPr lang="en-CA" sz="1400" dirty="0">
                <a:latin typeface="Arial" panose="020B0604020202020204" pitchFamily="34" charset="0"/>
                <a:cs typeface="Arial" panose="020B0604020202020204" pitchFamily="34" charset="0"/>
              </a:rPr>
              <a:t>Completed project proposal</a:t>
            </a:r>
          </a:p>
          <a:p>
            <a:pPr marL="857250" lvl="1" indent="-285750">
              <a:spcBef>
                <a:spcPts val="0"/>
              </a:spcBef>
              <a:buSzPts val="1800"/>
            </a:pPr>
            <a:r>
              <a:rPr lang="en-CA" sz="1400" dirty="0">
                <a:latin typeface="Arial" panose="020B0604020202020204" pitchFamily="34" charset="0"/>
                <a:cs typeface="Arial" panose="020B0604020202020204" pitchFamily="34" charset="0"/>
              </a:rPr>
              <a:t>Completed Input and Forex section</a:t>
            </a:r>
          </a:p>
          <a:p>
            <a:pPr marL="857250" lvl="1" indent="-285750">
              <a:spcBef>
                <a:spcPts val="0"/>
              </a:spcBef>
              <a:buSzPts val="1800"/>
            </a:pPr>
            <a:r>
              <a:rPr lang="en-CA" sz="1400" dirty="0">
                <a:latin typeface="Arial" panose="020B0604020202020204" pitchFamily="34" charset="0"/>
                <a:cs typeface="Arial" panose="020B0604020202020204" pitchFamily="34" charset="0"/>
              </a:rPr>
              <a:t>Completed Income and Expense Table + Total Balance section</a:t>
            </a:r>
          </a:p>
          <a:p>
            <a:pPr marL="857250" lvl="1" indent="-285750">
              <a:spcBef>
                <a:spcPts val="0"/>
              </a:spcBef>
              <a:buSzPts val="1800"/>
            </a:pPr>
            <a:r>
              <a:rPr lang="en-CA" sz="1400" dirty="0">
                <a:latin typeface="Arial" panose="020B0604020202020204" pitchFamily="34" charset="0"/>
                <a:cs typeface="Arial" panose="020B0604020202020204" pitchFamily="34" charset="0"/>
              </a:rPr>
              <a:t>Completed UI </a:t>
            </a:r>
            <a:r>
              <a:rPr lang="en-CA" sz="1400">
                <a:latin typeface="Arial" panose="020B0604020202020204" pitchFamily="34" charset="0"/>
                <a:cs typeface="Arial" panose="020B0604020202020204" pitchFamily="34" charset="0"/>
              </a:rPr>
              <a:t>design updates</a:t>
            </a:r>
            <a:endParaRPr lang="en-CA" sz="1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775605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Demo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3" name="Title 2">
            <a:extLst>
              <a:ext uri="{FF2B5EF4-FFF2-40B4-BE49-F238E27FC236}">
                <a16:creationId xmlns:a16="http://schemas.microsoft.com/office/drawing/2014/main" id="{378EA530-5546-81C3-0FA5-B08BAF20F494}"/>
              </a:ext>
            </a:extLst>
          </p:cNvPr>
          <p:cNvSpPr>
            <a:spLocks noGrp="1"/>
          </p:cNvSpPr>
          <p:nvPr>
            <p:ph type="title"/>
          </p:nvPr>
        </p:nvSpPr>
        <p:spPr/>
        <p:txBody>
          <a:bodyPr/>
          <a:lstStyle/>
          <a:p>
            <a:endParaRPr lang="en-US"/>
          </a:p>
        </p:txBody>
      </p:sp>
      <p:pic>
        <p:nvPicPr>
          <p:cNvPr id="4" name="Demo.mov">
            <a:hlinkClick r:id="" action="ppaction://media"/>
            <a:extLst>
              <a:ext uri="{FF2B5EF4-FFF2-40B4-BE49-F238E27FC236}">
                <a16:creationId xmlns:a16="http://schemas.microsoft.com/office/drawing/2014/main" id="{E5B110BD-45D8-DEED-28B9-E31E77D61A2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3175"/>
            <a:ext cx="9144000" cy="5137150"/>
          </a:xfrm>
          <a:prstGeom prst="rect">
            <a:avLst/>
          </a:prstGeom>
        </p:spPr>
      </p:pic>
    </p:spTree>
    <p:extLst>
      <p:ext uri="{BB962C8B-B14F-4D97-AF65-F5344CB8AC3E}">
        <p14:creationId xmlns:p14="http://schemas.microsoft.com/office/powerpoint/2010/main" val="426908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7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Directions for Future Development</a:t>
            </a:r>
            <a:endParaRPr/>
          </a:p>
        </p:txBody>
      </p:sp>
      <p:sp>
        <p:nvSpPr>
          <p:cNvPr id="6" name="Google Shape;66;p15">
            <a:extLst>
              <a:ext uri="{FF2B5EF4-FFF2-40B4-BE49-F238E27FC236}">
                <a16:creationId xmlns:a16="http://schemas.microsoft.com/office/drawing/2014/main" id="{E17D5094-5031-8CB3-F252-46071C55A20A}"/>
              </a:ext>
            </a:extLst>
          </p:cNvPr>
          <p:cNvSpPr txBox="1">
            <a:spLocks noGrp="1"/>
          </p:cNvSpPr>
          <p:nvPr>
            <p:ph type="body" idx="1"/>
          </p:nvPr>
        </p:nvSpPr>
        <p:spPr>
          <a:xfrm>
            <a:off x="311700" y="1341783"/>
            <a:ext cx="8096804" cy="3356692"/>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CA" sz="1800" dirty="0">
                <a:latin typeface="Arial" panose="020B0604020202020204" pitchFamily="34" charset="0"/>
                <a:cs typeface="Arial" panose="020B0604020202020204" pitchFamily="34" charset="0"/>
              </a:rPr>
              <a:t>Leverage on </a:t>
            </a:r>
            <a:r>
              <a:rPr lang="en-CA" sz="1800" dirty="0" err="1">
                <a:latin typeface="Arial" panose="020B0604020202020204" pitchFamily="34" charset="0"/>
                <a:cs typeface="Arial" panose="020B0604020202020204" pitchFamily="34" charset="0"/>
              </a:rPr>
              <a:t>ChartJS</a:t>
            </a:r>
            <a:r>
              <a:rPr lang="en-CA" sz="1800" dirty="0">
                <a:latin typeface="Arial" panose="020B0604020202020204" pitchFamily="34" charset="0"/>
                <a:cs typeface="Arial" panose="020B0604020202020204" pitchFamily="34" charset="0"/>
              </a:rPr>
              <a:t> to visualize income and expenses</a:t>
            </a:r>
            <a:endParaRPr lang="en-CA" sz="1400" dirty="0">
              <a:latin typeface="Arial" panose="020B0604020202020204" pitchFamily="34" charset="0"/>
              <a:cs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Links</a:t>
            </a:r>
            <a:endParaRPr/>
          </a:p>
        </p:txBody>
      </p:sp>
      <p:sp>
        <p:nvSpPr>
          <p:cNvPr id="2" name="Google Shape;66;p15">
            <a:extLst>
              <a:ext uri="{FF2B5EF4-FFF2-40B4-BE49-F238E27FC236}">
                <a16:creationId xmlns:a16="http://schemas.microsoft.com/office/drawing/2014/main" id="{30C39931-4DEB-758E-8D1A-68D6DDC00F5F}"/>
              </a:ext>
            </a:extLst>
          </p:cNvPr>
          <p:cNvSpPr txBox="1">
            <a:spLocks/>
          </p:cNvSpPr>
          <p:nvPr/>
        </p:nvSpPr>
        <p:spPr>
          <a:xfrm>
            <a:off x="411091" y="1232453"/>
            <a:ext cx="8096804" cy="3565414"/>
          </a:xfrm>
          <a:prstGeom prst="rect">
            <a:avLst/>
          </a:prstGeom>
        </p:spPr>
        <p:txBody>
          <a:bodyPr spcFirstLastPara="1" vert="horz" wrap="square" lIns="91425" tIns="91425" rIns="91425" bIns="91425" rtlCol="0" anchor="t" anchorCtr="0">
            <a:noAutofit/>
          </a:bodyPr>
          <a:lstStyle>
            <a:lvl1pPr marL="457200" lvl="0" indent="-342900" algn="l" defTabSz="685800" rtl="0" eaLnBrk="1" latinLnBrk="0" hangingPunct="1">
              <a:lnSpc>
                <a:spcPct val="90000"/>
              </a:lnSpc>
              <a:spcBef>
                <a:spcPts val="0"/>
              </a:spcBef>
              <a:spcAft>
                <a:spcPts val="0"/>
              </a:spcAft>
              <a:buClr>
                <a:schemeClr val="accent1">
                  <a:lumMod val="75000"/>
                </a:schemeClr>
              </a:buClr>
              <a:buSzPts val="1800"/>
              <a:buFont typeface="Wingdings" pitchFamily="2" charset="2"/>
              <a:buChar char="●"/>
              <a:defRPr sz="1500" kern="1200">
                <a:solidFill>
                  <a:schemeClr val="tx1"/>
                </a:solidFill>
                <a:latin typeface="+mn-lt"/>
                <a:ea typeface="+mn-ea"/>
                <a:cs typeface="+mn-cs"/>
              </a:defRPr>
            </a:lvl1pPr>
            <a:lvl2pPr marL="914400" lvl="1" indent="-317500" algn="l" defTabSz="685800" rtl="0" eaLnBrk="1" latinLnBrk="0" hangingPunct="1">
              <a:lnSpc>
                <a:spcPct val="90000"/>
              </a:lnSpc>
              <a:spcBef>
                <a:spcPts val="1600"/>
              </a:spcBef>
              <a:spcAft>
                <a:spcPts val="0"/>
              </a:spcAft>
              <a:buClr>
                <a:schemeClr val="accent1">
                  <a:lumMod val="75000"/>
                </a:schemeClr>
              </a:buClr>
              <a:buSzPts val="1400"/>
              <a:buFont typeface="Wingdings" pitchFamily="2" charset="2"/>
              <a:buChar char="○"/>
              <a:defRPr sz="1350" kern="1200">
                <a:solidFill>
                  <a:schemeClr val="tx1"/>
                </a:solidFill>
                <a:latin typeface="+mn-lt"/>
                <a:ea typeface="+mn-ea"/>
                <a:cs typeface="+mn-cs"/>
              </a:defRPr>
            </a:lvl2pPr>
            <a:lvl3pPr marL="1371600" lvl="2" indent="-317500" algn="l" defTabSz="685800" rtl="0" eaLnBrk="1" latinLnBrk="0" hangingPunct="1">
              <a:lnSpc>
                <a:spcPct val="90000"/>
              </a:lnSpc>
              <a:spcBef>
                <a:spcPts val="1600"/>
              </a:spcBef>
              <a:spcAft>
                <a:spcPts val="0"/>
              </a:spcAft>
              <a:buClr>
                <a:schemeClr val="accent1">
                  <a:lumMod val="75000"/>
                </a:schemeClr>
              </a:buClr>
              <a:buSzPts val="1400"/>
              <a:buFont typeface="Wingdings" pitchFamily="2" charset="2"/>
              <a:buChar char="■"/>
              <a:defRPr sz="1200" kern="1200">
                <a:solidFill>
                  <a:schemeClr val="tx1"/>
                </a:solidFill>
                <a:latin typeface="+mn-lt"/>
                <a:ea typeface="+mn-ea"/>
                <a:cs typeface="+mn-cs"/>
              </a:defRPr>
            </a:lvl3pPr>
            <a:lvl4pPr marL="1828800" lvl="3" indent="-317500" algn="l" defTabSz="685800" rtl="0" eaLnBrk="1" latinLnBrk="0" hangingPunct="1">
              <a:lnSpc>
                <a:spcPct val="90000"/>
              </a:lnSpc>
              <a:spcBef>
                <a:spcPts val="1600"/>
              </a:spcBef>
              <a:spcAft>
                <a:spcPts val="0"/>
              </a:spcAft>
              <a:buClr>
                <a:schemeClr val="accent1">
                  <a:lumMod val="75000"/>
                </a:schemeClr>
              </a:buClr>
              <a:buSzPts val="1400"/>
              <a:buFont typeface="Wingdings" pitchFamily="2" charset="2"/>
              <a:buChar char="●"/>
              <a:defRPr sz="1200" kern="1200">
                <a:solidFill>
                  <a:schemeClr val="tx1"/>
                </a:solidFill>
                <a:latin typeface="+mn-lt"/>
                <a:ea typeface="+mn-ea"/>
                <a:cs typeface="+mn-cs"/>
              </a:defRPr>
            </a:lvl4pPr>
            <a:lvl5pPr marL="2286000" lvl="4" indent="-317500" algn="l" defTabSz="685800" rtl="0" eaLnBrk="1" latinLnBrk="0" hangingPunct="1">
              <a:lnSpc>
                <a:spcPct val="90000"/>
              </a:lnSpc>
              <a:spcBef>
                <a:spcPts val="1600"/>
              </a:spcBef>
              <a:spcAft>
                <a:spcPts val="0"/>
              </a:spcAft>
              <a:buClr>
                <a:schemeClr val="accent1">
                  <a:lumMod val="75000"/>
                </a:schemeClr>
              </a:buClr>
              <a:buSzPts val="1400"/>
              <a:buFont typeface="Wingdings" pitchFamily="2" charset="2"/>
              <a:buChar char="○"/>
              <a:defRPr sz="1200" kern="1200">
                <a:solidFill>
                  <a:schemeClr val="tx1"/>
                </a:solidFill>
                <a:latin typeface="+mn-lt"/>
                <a:ea typeface="+mn-ea"/>
                <a:cs typeface="+mn-cs"/>
              </a:defRPr>
            </a:lvl5pPr>
            <a:lvl6pPr marL="2743200" lvl="5" indent="-317500" algn="l" defTabSz="685800" rtl="0" eaLnBrk="1" latinLnBrk="0" hangingPunct="1">
              <a:lnSpc>
                <a:spcPct val="90000"/>
              </a:lnSpc>
              <a:spcBef>
                <a:spcPts val="1600"/>
              </a:spcBef>
              <a:spcAft>
                <a:spcPts val="0"/>
              </a:spcAft>
              <a:buClr>
                <a:schemeClr val="accent1">
                  <a:lumMod val="75000"/>
                </a:schemeClr>
              </a:buClr>
              <a:buSzPts val="1400"/>
              <a:buFont typeface="Wingdings" pitchFamily="2" charset="2"/>
              <a:buChar char="■"/>
              <a:defRPr sz="1200" kern="1200">
                <a:solidFill>
                  <a:schemeClr val="tx1"/>
                </a:solidFill>
                <a:latin typeface="+mn-lt"/>
                <a:ea typeface="+mn-ea"/>
                <a:cs typeface="+mn-cs"/>
              </a:defRPr>
            </a:lvl6pPr>
            <a:lvl7pPr marL="3200400" lvl="6" indent="-317500" algn="l" defTabSz="685800" rtl="0" eaLnBrk="1" latinLnBrk="0" hangingPunct="1">
              <a:lnSpc>
                <a:spcPct val="90000"/>
              </a:lnSpc>
              <a:spcBef>
                <a:spcPts val="1600"/>
              </a:spcBef>
              <a:spcAft>
                <a:spcPts val="0"/>
              </a:spcAft>
              <a:buClr>
                <a:schemeClr val="accent1">
                  <a:lumMod val="75000"/>
                </a:schemeClr>
              </a:buClr>
              <a:buSzPts val="1400"/>
              <a:buFont typeface="Wingdings" pitchFamily="2" charset="2"/>
              <a:buChar char="●"/>
              <a:defRPr sz="1200" kern="1200">
                <a:solidFill>
                  <a:schemeClr val="tx1"/>
                </a:solidFill>
                <a:latin typeface="+mn-lt"/>
                <a:ea typeface="+mn-ea"/>
                <a:cs typeface="+mn-cs"/>
              </a:defRPr>
            </a:lvl7pPr>
            <a:lvl8pPr marL="3657600" lvl="7" indent="-317500" algn="l" defTabSz="685800" rtl="0" eaLnBrk="1" latinLnBrk="0" hangingPunct="1">
              <a:lnSpc>
                <a:spcPct val="90000"/>
              </a:lnSpc>
              <a:spcBef>
                <a:spcPts val="1600"/>
              </a:spcBef>
              <a:spcAft>
                <a:spcPts val="0"/>
              </a:spcAft>
              <a:buClr>
                <a:schemeClr val="accent1">
                  <a:lumMod val="75000"/>
                </a:schemeClr>
              </a:buClr>
              <a:buSzPts val="1400"/>
              <a:buFont typeface="Wingdings" pitchFamily="2" charset="2"/>
              <a:buChar char="○"/>
              <a:defRPr sz="1200" kern="1200">
                <a:solidFill>
                  <a:schemeClr val="tx1"/>
                </a:solidFill>
                <a:latin typeface="+mn-lt"/>
                <a:ea typeface="+mn-ea"/>
                <a:cs typeface="+mn-cs"/>
              </a:defRPr>
            </a:lvl8pPr>
            <a:lvl9pPr marL="4114800" lvl="8" indent="-317500" algn="l" defTabSz="685800" rtl="0" eaLnBrk="1" latinLnBrk="0" hangingPunct="1">
              <a:lnSpc>
                <a:spcPct val="90000"/>
              </a:lnSpc>
              <a:spcBef>
                <a:spcPts val="1600"/>
              </a:spcBef>
              <a:spcAft>
                <a:spcPts val="1600"/>
              </a:spcAft>
              <a:buClr>
                <a:schemeClr val="accent1">
                  <a:lumMod val="75000"/>
                </a:schemeClr>
              </a:buClr>
              <a:buSzPts val="1400"/>
              <a:buFont typeface="Wingdings" pitchFamily="2" charset="2"/>
              <a:buChar char="■"/>
              <a:defRPr sz="1200" kern="1200">
                <a:solidFill>
                  <a:schemeClr val="tx1"/>
                </a:solidFill>
                <a:latin typeface="+mn-lt"/>
                <a:ea typeface="+mn-ea"/>
                <a:cs typeface="+mn-cs"/>
              </a:defRPr>
            </a:lvl9pPr>
          </a:lstStyle>
          <a:p>
            <a:r>
              <a:rPr lang="en-CA" sz="1800" b="1" dirty="0">
                <a:latin typeface="Arial" panose="020B0604020202020204" pitchFamily="34" charset="0"/>
                <a:cs typeface="Arial" panose="020B0604020202020204" pitchFamily="34" charset="0"/>
              </a:rPr>
              <a:t>DEPLOYED</a:t>
            </a:r>
          </a:p>
          <a:p>
            <a:pPr marL="114300" indent="0">
              <a:buFont typeface="Wingdings" pitchFamily="2" charset="2"/>
              <a:buNone/>
            </a:pPr>
            <a:endParaRPr lang="en-CA" sz="1800" b="1" dirty="0">
              <a:latin typeface="Arial" panose="020B0604020202020204" pitchFamily="34" charset="0"/>
              <a:cs typeface="Arial" panose="020B0604020202020204" pitchFamily="34" charset="0"/>
            </a:endParaRPr>
          </a:p>
          <a:p>
            <a:pPr marL="571500" lvl="1" indent="0">
              <a:spcBef>
                <a:spcPts val="0"/>
              </a:spcBef>
              <a:buSzPts val="1800"/>
              <a:buNone/>
            </a:pPr>
            <a:r>
              <a:rPr lang="en-CA" sz="1400" b="0" i="0" u="sng" dirty="0">
                <a:effectLst/>
                <a:latin typeface="Arial" panose="020B0604020202020204" pitchFamily="34" charset="0"/>
                <a:cs typeface="Arial" panose="020B0604020202020204" pitchFamily="34" charset="0"/>
                <a:hlinkClick r:id="rId3"/>
              </a:rPr>
              <a:t>https://cdennis27.github.io/budgettrackergroup2/</a:t>
            </a:r>
            <a:endParaRPr lang="en-CA" sz="1400" dirty="0">
              <a:latin typeface="Arial" panose="020B0604020202020204" pitchFamily="34" charset="0"/>
              <a:cs typeface="Arial" panose="020B0604020202020204" pitchFamily="34" charset="0"/>
            </a:endParaRPr>
          </a:p>
          <a:p>
            <a:pPr marL="1028700" lvl="2" indent="0">
              <a:spcBef>
                <a:spcPts val="0"/>
              </a:spcBef>
              <a:buSzPts val="1800"/>
              <a:buFont typeface="Wingdings" pitchFamily="2" charset="2"/>
              <a:buNone/>
            </a:pPr>
            <a:endParaRPr lang="en-CA" sz="1250" dirty="0">
              <a:latin typeface="Arial" panose="020B0604020202020204" pitchFamily="34" charset="0"/>
              <a:cs typeface="Arial" panose="020B0604020202020204" pitchFamily="34" charset="0"/>
            </a:endParaRPr>
          </a:p>
          <a:p>
            <a:r>
              <a:rPr lang="en-CA" sz="1800" b="1" dirty="0">
                <a:latin typeface="Arial" panose="020B0604020202020204" pitchFamily="34" charset="0"/>
                <a:cs typeface="Arial" panose="020B0604020202020204" pitchFamily="34" charset="0"/>
              </a:rPr>
              <a:t>GITHUB REPO</a:t>
            </a:r>
          </a:p>
          <a:p>
            <a:pPr marL="114300" indent="0">
              <a:buFont typeface="Wingdings" pitchFamily="2" charset="2"/>
              <a:buNone/>
            </a:pPr>
            <a:endParaRPr lang="en-CA" dirty="0">
              <a:latin typeface="Arial" panose="020B0604020202020204" pitchFamily="34" charset="0"/>
              <a:cs typeface="Arial" panose="020B0604020202020204" pitchFamily="34" charset="0"/>
            </a:endParaRPr>
          </a:p>
          <a:p>
            <a:pPr marL="571500" lvl="1" indent="0">
              <a:spcBef>
                <a:spcPts val="0"/>
              </a:spcBef>
              <a:buSzPts val="1800"/>
              <a:buNone/>
            </a:pPr>
            <a:r>
              <a:rPr lang="en-CA" sz="1400" dirty="0">
                <a:latin typeface="Arial" panose="020B0604020202020204" pitchFamily="34" charset="0"/>
                <a:cs typeface="Arial" panose="020B0604020202020204" pitchFamily="34" charset="0"/>
                <a:hlinkClick r:id="rId4"/>
              </a:rPr>
              <a:t>https://github.com/cdennis27/budgettrackergroup2</a:t>
            </a:r>
            <a:endParaRPr lang="en" sz="1400" dirty="0">
              <a:latin typeface="Arial" panose="020B0604020202020204" pitchFamily="34" charset="0"/>
              <a:cs typeface="Arial" panose="020B0604020202020204" pitchFamily="34" charset="0"/>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Wood Type">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C6AE0645-98FF-411B-B0E9-59ABD78A0CC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{6D840EA7-C71B-6C43-A96B-9A7B1F10F646}tf10001070</Template>
  <TotalTime>19</TotalTime>
  <Words>203</Words>
  <Application>Microsoft Macintosh PowerPoint</Application>
  <PresentationFormat>On-screen Show (16:9)</PresentationFormat>
  <Paragraphs>56</Paragraphs>
  <Slides>9</Slides>
  <Notes>9</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Georgia</vt:lpstr>
      <vt:lpstr>Rockwell Extra Bold</vt:lpstr>
      <vt:lpstr>Trebuchet MS</vt:lpstr>
      <vt:lpstr>Wingdings</vt:lpstr>
      <vt:lpstr>Wood Type</vt:lpstr>
      <vt:lpstr>Budget Tracker</vt:lpstr>
      <vt:lpstr>Elevator pitch</vt:lpstr>
      <vt:lpstr>Concept</vt:lpstr>
      <vt:lpstr>Process</vt:lpstr>
      <vt:lpstr>Process</vt:lpstr>
      <vt:lpstr>Demo</vt:lpstr>
      <vt:lpstr>PowerPoint Presentation</vt:lpstr>
      <vt:lpstr>Directions for Future Development</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Budget Tracker App</dc:title>
  <cp:lastModifiedBy>Elaine  Bautista</cp:lastModifiedBy>
  <cp:revision>4</cp:revision>
  <dcterms:modified xsi:type="dcterms:W3CDTF">2022-11-28T21:45:59Z</dcterms:modified>
</cp:coreProperties>
</file>